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64" r:id="rId3"/>
    <p:sldId id="267" r:id="rId4"/>
    <p:sldId id="268" r:id="rId5"/>
    <p:sldId id="258" r:id="rId6"/>
    <p:sldId id="259" r:id="rId7"/>
    <p:sldId id="261" r:id="rId8"/>
    <p:sldId id="260" r:id="rId9"/>
    <p:sldId id="262" r:id="rId10"/>
    <p:sldId id="263" r:id="rId11"/>
    <p:sldId id="265" r:id="rId12"/>
    <p:sldId id="266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96" autoAdjust="0"/>
    <p:restoredTop sz="90751" autoAdjust="0"/>
  </p:normalViewPr>
  <p:slideViewPr>
    <p:cSldViewPr snapToGrid="0" snapToObjects="1">
      <p:cViewPr>
        <p:scale>
          <a:sx n="68" d="100"/>
          <a:sy n="68" d="100"/>
        </p:scale>
        <p:origin x="440" y="14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EE7306-96C6-8E47-9580-9067A22F7460}" type="doc">
      <dgm:prSet loTypeId="urn:microsoft.com/office/officeart/2005/8/layout/cycle6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9A3916A-96C6-4543-A2F4-82202BB72461}">
      <dgm:prSet phldrT="[Text]"/>
      <dgm:spPr/>
      <dgm:t>
        <a:bodyPr/>
        <a:lstStyle/>
        <a:p>
          <a:r>
            <a:rPr lang="en-US" dirty="0" smtClean="0"/>
            <a:t>cpd1</a:t>
          </a:r>
          <a:endParaRPr lang="en-US" dirty="0"/>
        </a:p>
      </dgm:t>
    </dgm:pt>
    <dgm:pt modelId="{EEDA8564-9EFA-0D4B-B507-3F6CAA35C9A9}" type="parTrans" cxnId="{9B225811-A995-AD48-9C1C-26088AA03632}">
      <dgm:prSet/>
      <dgm:spPr/>
      <dgm:t>
        <a:bodyPr/>
        <a:lstStyle/>
        <a:p>
          <a:endParaRPr lang="en-US"/>
        </a:p>
      </dgm:t>
    </dgm:pt>
    <dgm:pt modelId="{E912FF62-58D6-D14B-A3AB-0B1B5138BC8A}" type="sibTrans" cxnId="{9B225811-A995-AD48-9C1C-26088AA03632}">
      <dgm:prSet/>
      <dgm:spPr/>
      <dgm:t>
        <a:bodyPr/>
        <a:lstStyle/>
        <a:p>
          <a:endParaRPr lang="en-US"/>
        </a:p>
      </dgm:t>
    </dgm:pt>
    <dgm:pt modelId="{01EE2A4C-07B9-7F4D-84C9-C5D460D6E7E4}">
      <dgm:prSet phldrT="[Text]"/>
      <dgm:spPr/>
      <dgm:t>
        <a:bodyPr/>
        <a:lstStyle/>
        <a:p>
          <a:r>
            <a:rPr lang="en-US" dirty="0" smtClean="0"/>
            <a:t>cpd2</a:t>
          </a:r>
          <a:endParaRPr lang="en-US" dirty="0"/>
        </a:p>
      </dgm:t>
    </dgm:pt>
    <dgm:pt modelId="{8D25D533-69F7-E542-BCEF-01825A7E407A}" type="parTrans" cxnId="{51C823E2-FA47-4045-8F5A-B0837D2ECA31}">
      <dgm:prSet/>
      <dgm:spPr/>
      <dgm:t>
        <a:bodyPr/>
        <a:lstStyle/>
        <a:p>
          <a:endParaRPr lang="en-US"/>
        </a:p>
      </dgm:t>
    </dgm:pt>
    <dgm:pt modelId="{830F7AB0-2524-484D-BD5E-98DDBD51C2F2}" type="sibTrans" cxnId="{51C823E2-FA47-4045-8F5A-B0837D2ECA31}">
      <dgm:prSet/>
      <dgm:spPr>
        <a:ln>
          <a:solidFill>
            <a:srgbClr val="FFFF00"/>
          </a:solidFill>
        </a:ln>
      </dgm:spPr>
      <dgm:t>
        <a:bodyPr/>
        <a:lstStyle/>
        <a:p>
          <a:endParaRPr lang="en-US"/>
        </a:p>
      </dgm:t>
    </dgm:pt>
    <dgm:pt modelId="{3F058CBE-5F90-1D46-BD95-C66B8C479526}">
      <dgm:prSet phldrT="[Text]"/>
      <dgm:spPr/>
      <dgm:t>
        <a:bodyPr/>
        <a:lstStyle/>
        <a:p>
          <a:r>
            <a:rPr lang="en-US" dirty="0" smtClean="0"/>
            <a:t>cpd3</a:t>
          </a:r>
          <a:endParaRPr lang="en-US" dirty="0"/>
        </a:p>
      </dgm:t>
    </dgm:pt>
    <dgm:pt modelId="{36D3DAF9-A2AC-7E41-A686-FFF9B581C51E}" type="parTrans" cxnId="{0804A22B-339E-BE4B-8511-6AA4EBED9870}">
      <dgm:prSet/>
      <dgm:spPr/>
      <dgm:t>
        <a:bodyPr/>
        <a:lstStyle/>
        <a:p>
          <a:endParaRPr lang="en-US"/>
        </a:p>
      </dgm:t>
    </dgm:pt>
    <dgm:pt modelId="{75E441F8-F0DB-8445-8B1A-EC82590D4056}" type="sibTrans" cxnId="{0804A22B-339E-BE4B-8511-6AA4EBED9870}">
      <dgm:prSet/>
      <dgm:spPr/>
      <dgm:t>
        <a:bodyPr/>
        <a:lstStyle/>
        <a:p>
          <a:endParaRPr lang="en-US"/>
        </a:p>
      </dgm:t>
    </dgm:pt>
    <dgm:pt modelId="{A9D581DC-ED54-604E-A174-301BA7EB35EA}">
      <dgm:prSet phldrT="[Text]"/>
      <dgm:spPr/>
      <dgm:t>
        <a:bodyPr/>
        <a:lstStyle/>
        <a:p>
          <a:r>
            <a:rPr lang="en-US" dirty="0" smtClean="0"/>
            <a:t>cpd4</a:t>
          </a:r>
          <a:endParaRPr lang="en-US" dirty="0"/>
        </a:p>
      </dgm:t>
    </dgm:pt>
    <dgm:pt modelId="{67AEAAA3-649C-2248-8CC0-E1483D795ACD}" type="parTrans" cxnId="{604990BB-43DA-7840-A478-CD6AB571AA12}">
      <dgm:prSet/>
      <dgm:spPr/>
      <dgm:t>
        <a:bodyPr/>
        <a:lstStyle/>
        <a:p>
          <a:endParaRPr lang="en-US"/>
        </a:p>
      </dgm:t>
    </dgm:pt>
    <dgm:pt modelId="{4BC04DD9-1C5A-C34C-A06E-AB6C90D53AD0}" type="sibTrans" cxnId="{604990BB-43DA-7840-A478-CD6AB571AA12}">
      <dgm:prSet/>
      <dgm:spPr>
        <a:solidFill>
          <a:srgbClr val="FF0000"/>
        </a:solidFill>
        <a:ln>
          <a:solidFill>
            <a:srgbClr val="FFFF00"/>
          </a:solidFill>
        </a:ln>
      </dgm:spPr>
      <dgm:t>
        <a:bodyPr/>
        <a:lstStyle/>
        <a:p>
          <a:endParaRPr lang="en-US" sz="3200"/>
        </a:p>
      </dgm:t>
    </dgm:pt>
    <dgm:pt modelId="{A227C929-112B-2C41-A728-B2FDDA2E6811}">
      <dgm:prSet phldrT="[Text]"/>
      <dgm:spPr/>
      <dgm:t>
        <a:bodyPr/>
        <a:lstStyle/>
        <a:p>
          <a:r>
            <a:rPr lang="en-US" dirty="0" smtClean="0"/>
            <a:t>cpd5</a:t>
          </a:r>
          <a:endParaRPr lang="en-US" dirty="0"/>
        </a:p>
      </dgm:t>
    </dgm:pt>
    <dgm:pt modelId="{1B4536A8-3ED3-DB48-84A7-4F06E0815AE9}" type="parTrans" cxnId="{BFFED02E-9396-5D4A-9E52-CA60F4B45743}">
      <dgm:prSet/>
      <dgm:spPr/>
      <dgm:t>
        <a:bodyPr/>
        <a:lstStyle/>
        <a:p>
          <a:endParaRPr lang="en-US"/>
        </a:p>
      </dgm:t>
    </dgm:pt>
    <dgm:pt modelId="{AE4B5A61-9962-D140-8D25-120CC7121741}" type="sibTrans" cxnId="{BFFED02E-9396-5D4A-9E52-CA60F4B45743}">
      <dgm:prSet/>
      <dgm:spPr/>
      <dgm:t>
        <a:bodyPr/>
        <a:lstStyle/>
        <a:p>
          <a:endParaRPr lang="en-US"/>
        </a:p>
      </dgm:t>
    </dgm:pt>
    <dgm:pt modelId="{AC1054C0-4ACE-C947-956F-05A3C531C145}" type="pres">
      <dgm:prSet presAssocID="{D4EE7306-96C6-8E47-9580-9067A22F746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0FF092E-ECA1-BA41-86E6-37CBE64FE300}" type="pres">
      <dgm:prSet presAssocID="{89A3916A-96C6-4543-A2F4-82202BB7246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42A291-CF38-4840-B70C-F894251B2ECE}" type="pres">
      <dgm:prSet presAssocID="{89A3916A-96C6-4543-A2F4-82202BB72461}" presName="spNode" presStyleCnt="0"/>
      <dgm:spPr/>
    </dgm:pt>
    <dgm:pt modelId="{A68B93F2-2F4D-0A4E-8D11-70CF89CD27C4}" type="pres">
      <dgm:prSet presAssocID="{E912FF62-58D6-D14B-A3AB-0B1B5138BC8A}" presName="sibTrans" presStyleLbl="sibTrans1D1" presStyleIdx="0" presStyleCnt="5"/>
      <dgm:spPr/>
      <dgm:t>
        <a:bodyPr/>
        <a:lstStyle/>
        <a:p>
          <a:endParaRPr lang="en-US"/>
        </a:p>
      </dgm:t>
    </dgm:pt>
    <dgm:pt modelId="{1D684B01-E60E-2F44-AA2E-0376ABB4C67F}" type="pres">
      <dgm:prSet presAssocID="{01EE2A4C-07B9-7F4D-84C9-C5D460D6E7E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F02BDD-85B3-F14F-8358-A7E39482119C}" type="pres">
      <dgm:prSet presAssocID="{01EE2A4C-07B9-7F4D-84C9-C5D460D6E7E4}" presName="spNode" presStyleCnt="0"/>
      <dgm:spPr/>
    </dgm:pt>
    <dgm:pt modelId="{864C1E3A-81F1-A847-8EC4-21C2DA6F9665}" type="pres">
      <dgm:prSet presAssocID="{830F7AB0-2524-484D-BD5E-98DDBD51C2F2}" presName="sibTrans" presStyleLbl="sibTrans1D1" presStyleIdx="1" presStyleCnt="5"/>
      <dgm:spPr/>
      <dgm:t>
        <a:bodyPr/>
        <a:lstStyle/>
        <a:p>
          <a:endParaRPr lang="en-US"/>
        </a:p>
      </dgm:t>
    </dgm:pt>
    <dgm:pt modelId="{152A5E13-94AD-324C-AD37-F99EDF5B7443}" type="pres">
      <dgm:prSet presAssocID="{3F058CBE-5F90-1D46-BD95-C66B8C47952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DAF253-22CA-2945-9FFA-2FEFF12D08BD}" type="pres">
      <dgm:prSet presAssocID="{3F058CBE-5F90-1D46-BD95-C66B8C479526}" presName="spNode" presStyleCnt="0"/>
      <dgm:spPr/>
    </dgm:pt>
    <dgm:pt modelId="{6CC6023A-E9E5-7647-A029-6026482D16FE}" type="pres">
      <dgm:prSet presAssocID="{75E441F8-F0DB-8445-8B1A-EC82590D4056}" presName="sibTrans" presStyleLbl="sibTrans1D1" presStyleIdx="2" presStyleCnt="5"/>
      <dgm:spPr/>
      <dgm:t>
        <a:bodyPr/>
        <a:lstStyle/>
        <a:p>
          <a:endParaRPr lang="en-US"/>
        </a:p>
      </dgm:t>
    </dgm:pt>
    <dgm:pt modelId="{532C3C42-9BEA-2E42-80AC-5014CB0B9DE3}" type="pres">
      <dgm:prSet presAssocID="{A9D581DC-ED54-604E-A174-301BA7EB35E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7C7442-9A61-C645-B604-95D8EA5158D6}" type="pres">
      <dgm:prSet presAssocID="{A9D581DC-ED54-604E-A174-301BA7EB35EA}" presName="spNode" presStyleCnt="0"/>
      <dgm:spPr/>
    </dgm:pt>
    <dgm:pt modelId="{CC1B893D-DD98-6448-90E0-92D1BEEA09F0}" type="pres">
      <dgm:prSet presAssocID="{4BC04DD9-1C5A-C34C-A06E-AB6C90D53AD0}" presName="sibTrans" presStyleLbl="sibTrans1D1" presStyleIdx="3" presStyleCnt="5"/>
      <dgm:spPr/>
      <dgm:t>
        <a:bodyPr/>
        <a:lstStyle/>
        <a:p>
          <a:endParaRPr lang="en-US"/>
        </a:p>
      </dgm:t>
    </dgm:pt>
    <dgm:pt modelId="{CA2C1D4C-38BE-DB43-A170-F311401C3DD7}" type="pres">
      <dgm:prSet presAssocID="{A227C929-112B-2C41-A728-B2FDDA2E681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2CA31D-9EDB-054C-B782-E857F87B3FD4}" type="pres">
      <dgm:prSet presAssocID="{A227C929-112B-2C41-A728-B2FDDA2E6811}" presName="spNode" presStyleCnt="0"/>
      <dgm:spPr/>
    </dgm:pt>
    <dgm:pt modelId="{275178DB-85FD-2A46-9BE8-EA9E6D110326}" type="pres">
      <dgm:prSet presAssocID="{AE4B5A61-9962-D140-8D25-120CC7121741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9BD1C693-2E86-FC46-9FCD-6E6C769FE793}" type="presOf" srcId="{AE4B5A61-9962-D140-8D25-120CC7121741}" destId="{275178DB-85FD-2A46-9BE8-EA9E6D110326}" srcOrd="0" destOrd="0" presId="urn:microsoft.com/office/officeart/2005/8/layout/cycle6"/>
    <dgm:cxn modelId="{51C823E2-FA47-4045-8F5A-B0837D2ECA31}" srcId="{D4EE7306-96C6-8E47-9580-9067A22F7460}" destId="{01EE2A4C-07B9-7F4D-84C9-C5D460D6E7E4}" srcOrd="1" destOrd="0" parTransId="{8D25D533-69F7-E542-BCEF-01825A7E407A}" sibTransId="{830F7AB0-2524-484D-BD5E-98DDBD51C2F2}"/>
    <dgm:cxn modelId="{BCDE2DC7-9E98-FF4C-A87F-56136B493B9A}" type="presOf" srcId="{3F058CBE-5F90-1D46-BD95-C66B8C479526}" destId="{152A5E13-94AD-324C-AD37-F99EDF5B7443}" srcOrd="0" destOrd="0" presId="urn:microsoft.com/office/officeart/2005/8/layout/cycle6"/>
    <dgm:cxn modelId="{A5569985-082A-2A4A-AF0B-7CC3AC2ED594}" type="presOf" srcId="{75E441F8-F0DB-8445-8B1A-EC82590D4056}" destId="{6CC6023A-E9E5-7647-A029-6026482D16FE}" srcOrd="0" destOrd="0" presId="urn:microsoft.com/office/officeart/2005/8/layout/cycle6"/>
    <dgm:cxn modelId="{BFFED02E-9396-5D4A-9E52-CA60F4B45743}" srcId="{D4EE7306-96C6-8E47-9580-9067A22F7460}" destId="{A227C929-112B-2C41-A728-B2FDDA2E6811}" srcOrd="4" destOrd="0" parTransId="{1B4536A8-3ED3-DB48-84A7-4F06E0815AE9}" sibTransId="{AE4B5A61-9962-D140-8D25-120CC7121741}"/>
    <dgm:cxn modelId="{256B91DE-F966-424A-85FE-CCAF966DB9A2}" type="presOf" srcId="{A9D581DC-ED54-604E-A174-301BA7EB35EA}" destId="{532C3C42-9BEA-2E42-80AC-5014CB0B9DE3}" srcOrd="0" destOrd="0" presId="urn:microsoft.com/office/officeart/2005/8/layout/cycle6"/>
    <dgm:cxn modelId="{628DAF0F-42BD-354F-AF0D-EA154B60D198}" type="presOf" srcId="{E912FF62-58D6-D14B-A3AB-0B1B5138BC8A}" destId="{A68B93F2-2F4D-0A4E-8D11-70CF89CD27C4}" srcOrd="0" destOrd="0" presId="urn:microsoft.com/office/officeart/2005/8/layout/cycle6"/>
    <dgm:cxn modelId="{6B4B7061-BEE0-4942-92A5-5C7728239C4F}" type="presOf" srcId="{01EE2A4C-07B9-7F4D-84C9-C5D460D6E7E4}" destId="{1D684B01-E60E-2F44-AA2E-0376ABB4C67F}" srcOrd="0" destOrd="0" presId="urn:microsoft.com/office/officeart/2005/8/layout/cycle6"/>
    <dgm:cxn modelId="{0804A22B-339E-BE4B-8511-6AA4EBED9870}" srcId="{D4EE7306-96C6-8E47-9580-9067A22F7460}" destId="{3F058CBE-5F90-1D46-BD95-C66B8C479526}" srcOrd="2" destOrd="0" parTransId="{36D3DAF9-A2AC-7E41-A686-FFF9B581C51E}" sibTransId="{75E441F8-F0DB-8445-8B1A-EC82590D4056}"/>
    <dgm:cxn modelId="{A193E0D6-D937-4A41-8E59-945A4BB1894A}" type="presOf" srcId="{830F7AB0-2524-484D-BD5E-98DDBD51C2F2}" destId="{864C1E3A-81F1-A847-8EC4-21C2DA6F9665}" srcOrd="0" destOrd="0" presId="urn:microsoft.com/office/officeart/2005/8/layout/cycle6"/>
    <dgm:cxn modelId="{9B225811-A995-AD48-9C1C-26088AA03632}" srcId="{D4EE7306-96C6-8E47-9580-9067A22F7460}" destId="{89A3916A-96C6-4543-A2F4-82202BB72461}" srcOrd="0" destOrd="0" parTransId="{EEDA8564-9EFA-0D4B-B507-3F6CAA35C9A9}" sibTransId="{E912FF62-58D6-D14B-A3AB-0B1B5138BC8A}"/>
    <dgm:cxn modelId="{D81EBC98-D8EB-7C4C-A40B-48AC4DCE54A3}" type="presOf" srcId="{A227C929-112B-2C41-A728-B2FDDA2E6811}" destId="{CA2C1D4C-38BE-DB43-A170-F311401C3DD7}" srcOrd="0" destOrd="0" presId="urn:microsoft.com/office/officeart/2005/8/layout/cycle6"/>
    <dgm:cxn modelId="{220C688D-5FA8-B041-840D-9A5E02651A7E}" type="presOf" srcId="{D4EE7306-96C6-8E47-9580-9067A22F7460}" destId="{AC1054C0-4ACE-C947-956F-05A3C531C145}" srcOrd="0" destOrd="0" presId="urn:microsoft.com/office/officeart/2005/8/layout/cycle6"/>
    <dgm:cxn modelId="{35DFED17-AFA4-F44F-B462-392A0070C706}" type="presOf" srcId="{89A3916A-96C6-4543-A2F4-82202BB72461}" destId="{10FF092E-ECA1-BA41-86E6-37CBE64FE300}" srcOrd="0" destOrd="0" presId="urn:microsoft.com/office/officeart/2005/8/layout/cycle6"/>
    <dgm:cxn modelId="{604990BB-43DA-7840-A478-CD6AB571AA12}" srcId="{D4EE7306-96C6-8E47-9580-9067A22F7460}" destId="{A9D581DC-ED54-604E-A174-301BA7EB35EA}" srcOrd="3" destOrd="0" parTransId="{67AEAAA3-649C-2248-8CC0-E1483D795ACD}" sibTransId="{4BC04DD9-1C5A-C34C-A06E-AB6C90D53AD0}"/>
    <dgm:cxn modelId="{11982D34-E07B-EC46-9335-FE8933FC72D0}" type="presOf" srcId="{4BC04DD9-1C5A-C34C-A06E-AB6C90D53AD0}" destId="{CC1B893D-DD98-6448-90E0-92D1BEEA09F0}" srcOrd="0" destOrd="0" presId="urn:microsoft.com/office/officeart/2005/8/layout/cycle6"/>
    <dgm:cxn modelId="{705E3A94-FC39-DC43-B683-7637E0DFE16C}" type="presParOf" srcId="{AC1054C0-4ACE-C947-956F-05A3C531C145}" destId="{10FF092E-ECA1-BA41-86E6-37CBE64FE300}" srcOrd="0" destOrd="0" presId="urn:microsoft.com/office/officeart/2005/8/layout/cycle6"/>
    <dgm:cxn modelId="{5B0535E9-CC67-7C48-B08D-99752EC09E13}" type="presParOf" srcId="{AC1054C0-4ACE-C947-956F-05A3C531C145}" destId="{B542A291-CF38-4840-B70C-F894251B2ECE}" srcOrd="1" destOrd="0" presId="urn:microsoft.com/office/officeart/2005/8/layout/cycle6"/>
    <dgm:cxn modelId="{E3CF2D53-9D3E-8843-B80F-0142A80786D4}" type="presParOf" srcId="{AC1054C0-4ACE-C947-956F-05A3C531C145}" destId="{A68B93F2-2F4D-0A4E-8D11-70CF89CD27C4}" srcOrd="2" destOrd="0" presId="urn:microsoft.com/office/officeart/2005/8/layout/cycle6"/>
    <dgm:cxn modelId="{716C43C2-EA05-1042-8F4B-9435A6A24EC1}" type="presParOf" srcId="{AC1054C0-4ACE-C947-956F-05A3C531C145}" destId="{1D684B01-E60E-2F44-AA2E-0376ABB4C67F}" srcOrd="3" destOrd="0" presId="urn:microsoft.com/office/officeart/2005/8/layout/cycle6"/>
    <dgm:cxn modelId="{BFA841E4-4920-8B4C-99FE-EE6ACA928275}" type="presParOf" srcId="{AC1054C0-4ACE-C947-956F-05A3C531C145}" destId="{91F02BDD-85B3-F14F-8358-A7E39482119C}" srcOrd="4" destOrd="0" presId="urn:microsoft.com/office/officeart/2005/8/layout/cycle6"/>
    <dgm:cxn modelId="{DCEA2F9B-5EEE-9B4F-907C-C55D55021600}" type="presParOf" srcId="{AC1054C0-4ACE-C947-956F-05A3C531C145}" destId="{864C1E3A-81F1-A847-8EC4-21C2DA6F9665}" srcOrd="5" destOrd="0" presId="urn:microsoft.com/office/officeart/2005/8/layout/cycle6"/>
    <dgm:cxn modelId="{8E5D844A-DD36-F741-8757-559D6572886B}" type="presParOf" srcId="{AC1054C0-4ACE-C947-956F-05A3C531C145}" destId="{152A5E13-94AD-324C-AD37-F99EDF5B7443}" srcOrd="6" destOrd="0" presId="urn:microsoft.com/office/officeart/2005/8/layout/cycle6"/>
    <dgm:cxn modelId="{34A773D4-D563-6643-AB73-F520D3611321}" type="presParOf" srcId="{AC1054C0-4ACE-C947-956F-05A3C531C145}" destId="{8EDAF253-22CA-2945-9FFA-2FEFF12D08BD}" srcOrd="7" destOrd="0" presId="urn:microsoft.com/office/officeart/2005/8/layout/cycle6"/>
    <dgm:cxn modelId="{6F9F94D0-93A0-6B4F-882C-B203CD1AFB73}" type="presParOf" srcId="{AC1054C0-4ACE-C947-956F-05A3C531C145}" destId="{6CC6023A-E9E5-7647-A029-6026482D16FE}" srcOrd="8" destOrd="0" presId="urn:microsoft.com/office/officeart/2005/8/layout/cycle6"/>
    <dgm:cxn modelId="{BE118629-EAA1-0340-8E55-741056E25604}" type="presParOf" srcId="{AC1054C0-4ACE-C947-956F-05A3C531C145}" destId="{532C3C42-9BEA-2E42-80AC-5014CB0B9DE3}" srcOrd="9" destOrd="0" presId="urn:microsoft.com/office/officeart/2005/8/layout/cycle6"/>
    <dgm:cxn modelId="{09EC50A6-7555-F545-A2BB-069CD34E16EA}" type="presParOf" srcId="{AC1054C0-4ACE-C947-956F-05A3C531C145}" destId="{B07C7442-9A61-C645-B604-95D8EA5158D6}" srcOrd="10" destOrd="0" presId="urn:microsoft.com/office/officeart/2005/8/layout/cycle6"/>
    <dgm:cxn modelId="{2121D5B9-902C-9445-A190-10D7550B7523}" type="presParOf" srcId="{AC1054C0-4ACE-C947-956F-05A3C531C145}" destId="{CC1B893D-DD98-6448-90E0-92D1BEEA09F0}" srcOrd="11" destOrd="0" presId="urn:microsoft.com/office/officeart/2005/8/layout/cycle6"/>
    <dgm:cxn modelId="{C8E88433-79EE-B348-84B3-EF0A6CCDDE57}" type="presParOf" srcId="{AC1054C0-4ACE-C947-956F-05A3C531C145}" destId="{CA2C1D4C-38BE-DB43-A170-F311401C3DD7}" srcOrd="12" destOrd="0" presId="urn:microsoft.com/office/officeart/2005/8/layout/cycle6"/>
    <dgm:cxn modelId="{6675BBF4-8E65-A246-8463-217D1C3D08D2}" type="presParOf" srcId="{AC1054C0-4ACE-C947-956F-05A3C531C145}" destId="{032CA31D-9EDB-054C-B782-E857F87B3FD4}" srcOrd="13" destOrd="0" presId="urn:microsoft.com/office/officeart/2005/8/layout/cycle6"/>
    <dgm:cxn modelId="{7D365695-E8E6-FA4A-A155-710E670E7809}" type="presParOf" srcId="{AC1054C0-4ACE-C947-956F-05A3C531C145}" destId="{275178DB-85FD-2A46-9BE8-EA9E6D110326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FF092E-ECA1-BA41-86E6-37CBE64FE300}">
      <dsp:nvSpPr>
        <dsp:cNvPr id="0" name=""/>
        <dsp:cNvSpPr/>
      </dsp:nvSpPr>
      <dsp:spPr>
        <a:xfrm>
          <a:off x="1495667" y="420246"/>
          <a:ext cx="1210484" cy="78681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cpd1</a:t>
          </a:r>
          <a:endParaRPr lang="en-US" sz="3200" kern="1200" dirty="0"/>
        </a:p>
      </dsp:txBody>
      <dsp:txXfrm>
        <a:off x="1534076" y="458655"/>
        <a:ext cx="1133666" cy="709997"/>
      </dsp:txXfrm>
    </dsp:sp>
    <dsp:sp modelId="{A68B93F2-2F4D-0A4E-8D11-70CF89CD27C4}">
      <dsp:nvSpPr>
        <dsp:cNvPr id="0" name=""/>
        <dsp:cNvSpPr/>
      </dsp:nvSpPr>
      <dsp:spPr>
        <a:xfrm>
          <a:off x="528644" y="813654"/>
          <a:ext cx="3144529" cy="3144529"/>
        </a:xfrm>
        <a:custGeom>
          <a:avLst/>
          <a:gdLst/>
          <a:ahLst/>
          <a:cxnLst/>
          <a:rect l="0" t="0" r="0" b="0"/>
          <a:pathLst>
            <a:path>
              <a:moveTo>
                <a:pt x="2185826" y="124660"/>
              </a:moveTo>
              <a:arcTo wR="1572264" hR="1572264" stAng="17578169" swAng="1961928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684B01-E60E-2F44-AA2E-0376ABB4C67F}">
      <dsp:nvSpPr>
        <dsp:cNvPr id="0" name=""/>
        <dsp:cNvSpPr/>
      </dsp:nvSpPr>
      <dsp:spPr>
        <a:xfrm>
          <a:off x="2990979" y="1506654"/>
          <a:ext cx="1210484" cy="78681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cpd2</a:t>
          </a:r>
          <a:endParaRPr lang="en-US" sz="3200" kern="1200" dirty="0"/>
        </a:p>
      </dsp:txBody>
      <dsp:txXfrm>
        <a:off x="3029388" y="1545063"/>
        <a:ext cx="1133666" cy="709997"/>
      </dsp:txXfrm>
    </dsp:sp>
    <dsp:sp modelId="{864C1E3A-81F1-A847-8EC4-21C2DA6F9665}">
      <dsp:nvSpPr>
        <dsp:cNvPr id="0" name=""/>
        <dsp:cNvSpPr/>
      </dsp:nvSpPr>
      <dsp:spPr>
        <a:xfrm>
          <a:off x="528644" y="813654"/>
          <a:ext cx="3144529" cy="3144529"/>
        </a:xfrm>
        <a:custGeom>
          <a:avLst/>
          <a:gdLst/>
          <a:ahLst/>
          <a:cxnLst/>
          <a:rect l="0" t="0" r="0" b="0"/>
          <a:pathLst>
            <a:path>
              <a:moveTo>
                <a:pt x="3142368" y="1489867"/>
              </a:moveTo>
              <a:arcTo wR="1572264" hR="1572264" stAng="21419756" swAng="2196602"/>
            </a:path>
          </a:pathLst>
        </a:custGeom>
        <a:noFill/>
        <a:ln w="9525" cap="flat" cmpd="sng" algn="ctr">
          <a:solidFill>
            <a:srgbClr val="FFFF0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2A5E13-94AD-324C-AD37-F99EDF5B7443}">
      <dsp:nvSpPr>
        <dsp:cNvPr id="0" name=""/>
        <dsp:cNvSpPr/>
      </dsp:nvSpPr>
      <dsp:spPr>
        <a:xfrm>
          <a:off x="2419821" y="3264499"/>
          <a:ext cx="1210484" cy="78681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cpd3</a:t>
          </a:r>
          <a:endParaRPr lang="en-US" sz="3200" kern="1200" dirty="0"/>
        </a:p>
      </dsp:txBody>
      <dsp:txXfrm>
        <a:off x="2458230" y="3302908"/>
        <a:ext cx="1133666" cy="709997"/>
      </dsp:txXfrm>
    </dsp:sp>
    <dsp:sp modelId="{6CC6023A-E9E5-7647-A029-6026482D16FE}">
      <dsp:nvSpPr>
        <dsp:cNvPr id="0" name=""/>
        <dsp:cNvSpPr/>
      </dsp:nvSpPr>
      <dsp:spPr>
        <a:xfrm>
          <a:off x="528644" y="813654"/>
          <a:ext cx="3144529" cy="3144529"/>
        </a:xfrm>
        <a:custGeom>
          <a:avLst/>
          <a:gdLst/>
          <a:ahLst/>
          <a:cxnLst/>
          <a:rect l="0" t="0" r="0" b="0"/>
          <a:pathLst>
            <a:path>
              <a:moveTo>
                <a:pt x="1884927" y="3113127"/>
              </a:moveTo>
              <a:arcTo wR="1572264" hR="1572264" stAng="4711776" swAng="1376448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2C3C42-9BEA-2E42-80AC-5014CB0B9DE3}">
      <dsp:nvSpPr>
        <dsp:cNvPr id="0" name=""/>
        <dsp:cNvSpPr/>
      </dsp:nvSpPr>
      <dsp:spPr>
        <a:xfrm>
          <a:off x="571513" y="3264499"/>
          <a:ext cx="1210484" cy="7868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cpd4</a:t>
          </a:r>
          <a:endParaRPr lang="en-US" sz="3200" kern="1200" dirty="0"/>
        </a:p>
      </dsp:txBody>
      <dsp:txXfrm>
        <a:off x="609922" y="3302908"/>
        <a:ext cx="1133666" cy="709997"/>
      </dsp:txXfrm>
    </dsp:sp>
    <dsp:sp modelId="{CC1B893D-DD98-6448-90E0-92D1BEEA09F0}">
      <dsp:nvSpPr>
        <dsp:cNvPr id="0" name=""/>
        <dsp:cNvSpPr/>
      </dsp:nvSpPr>
      <dsp:spPr>
        <a:xfrm>
          <a:off x="528644" y="813654"/>
          <a:ext cx="3144529" cy="3144529"/>
        </a:xfrm>
        <a:custGeom>
          <a:avLst/>
          <a:gdLst/>
          <a:ahLst/>
          <a:cxnLst/>
          <a:rect l="0" t="0" r="0" b="0"/>
          <a:pathLst>
            <a:path>
              <a:moveTo>
                <a:pt x="262782" y="2442479"/>
              </a:moveTo>
              <a:arcTo wR="1572264" hR="1572264" stAng="8783641" swAng="2196602"/>
            </a:path>
          </a:pathLst>
        </a:custGeom>
        <a:noFill/>
        <a:ln w="9525" cap="flat" cmpd="sng" algn="ctr">
          <a:solidFill>
            <a:srgbClr val="FFFF00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2C1D4C-38BE-DB43-A170-F311401C3DD7}">
      <dsp:nvSpPr>
        <dsp:cNvPr id="0" name=""/>
        <dsp:cNvSpPr/>
      </dsp:nvSpPr>
      <dsp:spPr>
        <a:xfrm>
          <a:off x="354" y="1506654"/>
          <a:ext cx="1210484" cy="78681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cpd5</a:t>
          </a:r>
          <a:endParaRPr lang="en-US" sz="3200" kern="1200" dirty="0"/>
        </a:p>
      </dsp:txBody>
      <dsp:txXfrm>
        <a:off x="38763" y="1545063"/>
        <a:ext cx="1133666" cy="709997"/>
      </dsp:txXfrm>
    </dsp:sp>
    <dsp:sp modelId="{275178DB-85FD-2A46-9BE8-EA9E6D110326}">
      <dsp:nvSpPr>
        <dsp:cNvPr id="0" name=""/>
        <dsp:cNvSpPr/>
      </dsp:nvSpPr>
      <dsp:spPr>
        <a:xfrm>
          <a:off x="528644" y="813654"/>
          <a:ext cx="3144529" cy="3144529"/>
        </a:xfrm>
        <a:custGeom>
          <a:avLst/>
          <a:gdLst/>
          <a:ahLst/>
          <a:cxnLst/>
          <a:rect l="0" t="0" r="0" b="0"/>
          <a:pathLst>
            <a:path>
              <a:moveTo>
                <a:pt x="273910" y="685533"/>
              </a:moveTo>
              <a:arcTo wR="1572264" hR="1572264" stAng="12859904" swAng="1961928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3946F-F1B4-1343-870C-344E0C5DF8D3}" type="datetimeFigureOut">
              <a:rPr lang="en-US" smtClean="0"/>
              <a:t>4/12/17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77F59-6E5A-3D43-B629-D2C6ECFB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44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C77F59-6E5A-3D43-B629-D2C6ECFB59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20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C77F59-6E5A-3D43-B629-D2C6ECFB59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73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7E72-7393-E743-B779-0E3925F19945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F8B70-2162-2840-92C3-2092034F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87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7E72-7393-E743-B779-0E3925F19945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F8B70-2162-2840-92C3-2092034F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13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7E72-7393-E743-B779-0E3925F19945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F8B70-2162-2840-92C3-2092034F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4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7E72-7393-E743-B779-0E3925F19945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F8B70-2162-2840-92C3-2092034F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30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7E72-7393-E743-B779-0E3925F19945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F8B70-2162-2840-92C3-2092034F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35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7E72-7393-E743-B779-0E3925F19945}" type="datetimeFigureOut">
              <a:rPr lang="en-US" smtClean="0"/>
              <a:t>4/12/17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F8B70-2162-2840-92C3-2092034F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0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7E72-7393-E743-B779-0E3925F19945}" type="datetimeFigureOut">
              <a:rPr lang="en-US" smtClean="0"/>
              <a:t>4/12/17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F8B70-2162-2840-92C3-2092034F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66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7E72-7393-E743-B779-0E3925F19945}" type="datetimeFigureOut">
              <a:rPr lang="en-US" smtClean="0"/>
              <a:t>4/12/17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F8B70-2162-2840-92C3-2092034F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06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7E72-7393-E743-B779-0E3925F19945}" type="datetimeFigureOut">
              <a:rPr lang="en-US" smtClean="0"/>
              <a:t>4/12/17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F8B70-2162-2840-92C3-2092034F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00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7E72-7393-E743-B779-0E3925F19945}" type="datetimeFigureOut">
              <a:rPr lang="en-US" smtClean="0"/>
              <a:t>4/12/17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F8B70-2162-2840-92C3-2092034F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1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7E72-7393-E743-B779-0E3925F19945}" type="datetimeFigureOut">
              <a:rPr lang="en-US" smtClean="0"/>
              <a:t>4/12/17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F8B70-2162-2840-92C3-2092034F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58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B7E72-7393-E743-B779-0E3925F19945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F8B70-2162-2840-92C3-2092034F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3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smscience.org/content/journal/ecosalplus/10.1128/ecosalplus.10.2.1#backarticlefulltext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eitht547/PSAMM-Demo.git" TargetMode="External"/><Relationship Id="rId3" Type="http://schemas.openxmlformats.org/officeDocument/2006/relationships/hyperlink" Target="https://github.com/keitht547/PSAMM-Demo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Metabolic Modeling to Answer </a:t>
            </a:r>
            <a:r>
              <a:rPr lang="en-US" smtClean="0"/>
              <a:t>Biological 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Portable System for the Analysis of Metabolic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12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E. coli </a:t>
            </a:r>
            <a:r>
              <a:rPr lang="en-US" dirty="0" smtClean="0"/>
              <a:t>Core Metabolic Model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Orth</a:t>
            </a:r>
            <a:r>
              <a:rPr lang="en-US" dirty="0" smtClean="0"/>
              <a:t> et al. 2010</a:t>
            </a:r>
          </a:p>
          <a:p>
            <a:r>
              <a:rPr lang="en-US" dirty="0" smtClean="0"/>
              <a:t>Published as an educational and debugging tool</a:t>
            </a:r>
          </a:p>
          <a:p>
            <a:pPr lvl="1"/>
            <a:r>
              <a:rPr lang="en-US" dirty="0" smtClean="0">
                <a:hlinkClick r:id="rId2"/>
              </a:rPr>
              <a:t>http://www.asmscience.org/content/journal/ecosalplus/10.1128/ecosalplus.10.2.1#backarticlefulltext</a:t>
            </a:r>
            <a:endParaRPr lang="en-US" dirty="0"/>
          </a:p>
          <a:p>
            <a:r>
              <a:rPr lang="en-US" dirty="0" smtClean="0"/>
              <a:t>137 Genes</a:t>
            </a:r>
          </a:p>
          <a:p>
            <a:r>
              <a:rPr lang="en-US" dirty="0" smtClean="0"/>
              <a:t>95 Reactions</a:t>
            </a:r>
          </a:p>
          <a:p>
            <a:r>
              <a:rPr lang="en-US" dirty="0" smtClean="0"/>
              <a:t>72 Metabolites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1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0"/>
            <a:ext cx="8750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9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what level of glucose is growth optimal?</a:t>
            </a:r>
          </a:p>
          <a:p>
            <a:r>
              <a:rPr lang="en-US" dirty="0" smtClean="0"/>
              <a:t>How does fermentation compare to respiration?</a:t>
            </a:r>
          </a:p>
          <a:p>
            <a:r>
              <a:rPr lang="en-US" dirty="0"/>
              <a:t>Are there alternative utilization pathways in the model?</a:t>
            </a:r>
          </a:p>
          <a:p>
            <a:r>
              <a:rPr lang="en-US" dirty="0" smtClean="0"/>
              <a:t>What is the minimal subset of this model that can still function?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31446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Downloading PSAMM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 into the tutorial files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FF0000"/>
                </a:solidFill>
              </a:rPr>
              <a:t>cd PSAMM-demo</a:t>
            </a:r>
          </a:p>
          <a:p>
            <a:r>
              <a:rPr lang="en-US" dirty="0" smtClean="0"/>
              <a:t>Make a virtual environment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FF0000"/>
                </a:solidFill>
              </a:rPr>
              <a:t>/opt/local/bin/virtualenv-2.7 </a:t>
            </a:r>
            <a:r>
              <a:rPr lang="en-US" i="1" dirty="0" err="1" smtClean="0">
                <a:solidFill>
                  <a:srgbClr val="FF0000"/>
                </a:solidFill>
              </a:rPr>
              <a:t>env</a:t>
            </a:r>
            <a:endParaRPr lang="en-US" i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Activate the environment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FF0000"/>
                </a:solidFill>
              </a:rPr>
              <a:t>source </a:t>
            </a:r>
            <a:r>
              <a:rPr lang="en-US" i="1" dirty="0" err="1" smtClean="0">
                <a:solidFill>
                  <a:srgbClr val="FF0000"/>
                </a:solidFill>
              </a:rPr>
              <a:t>env</a:t>
            </a:r>
            <a:r>
              <a:rPr lang="en-US" i="1" dirty="0" smtClean="0">
                <a:solidFill>
                  <a:srgbClr val="FF0000"/>
                </a:solidFill>
              </a:rPr>
              <a:t>/bin/activate</a:t>
            </a:r>
            <a:endParaRPr lang="en-US" i="1" dirty="0">
              <a:solidFill>
                <a:srgbClr val="FF0000"/>
              </a:solidFill>
            </a:endParaRPr>
          </a:p>
          <a:p>
            <a:r>
              <a:rPr lang="en-US" dirty="0" smtClean="0"/>
              <a:t>then unzip the </a:t>
            </a:r>
            <a:r>
              <a:rPr lang="en-US" dirty="0" err="1" smtClean="0"/>
              <a:t>psamm</a:t>
            </a:r>
            <a:r>
              <a:rPr lang="en-US" dirty="0" smtClean="0"/>
              <a:t> program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FF0000"/>
                </a:solidFill>
              </a:rPr>
              <a:t>unzip </a:t>
            </a:r>
            <a:r>
              <a:rPr lang="en-US" i="1" dirty="0">
                <a:solidFill>
                  <a:srgbClr val="FF0000"/>
                </a:solidFill>
              </a:rPr>
              <a:t>psamm-v.18.zip</a:t>
            </a:r>
          </a:p>
        </p:txBody>
      </p:sp>
    </p:spTree>
    <p:extLst>
      <p:ext uri="{BB962C8B-B14F-4D97-AF65-F5344CB8AC3E}">
        <p14:creationId xmlns:p14="http://schemas.microsoft.com/office/powerpoint/2010/main" val="464890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Installing an LP solver and PSAMM 0.18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Install CPLEX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FF0000"/>
                </a:solidFill>
              </a:rPr>
              <a:t>pip install </a:t>
            </a:r>
            <a:r>
              <a:rPr lang="en-US" i="1" dirty="0">
                <a:solidFill>
                  <a:srgbClr val="FF0000"/>
                </a:solidFill>
              </a:rPr>
              <a:t>~/Applications/IBM/ILOG/CPLEX_Studio126/</a:t>
            </a:r>
            <a:r>
              <a:rPr lang="en-US" i="1" dirty="0" err="1">
                <a:solidFill>
                  <a:srgbClr val="FF0000"/>
                </a:solidFill>
              </a:rPr>
              <a:t>cplex</a:t>
            </a:r>
            <a:r>
              <a:rPr lang="en-US" i="1" dirty="0">
                <a:solidFill>
                  <a:srgbClr val="FF0000"/>
                </a:solidFill>
              </a:rPr>
              <a:t>/python/x86-64_osx</a:t>
            </a:r>
            <a:r>
              <a:rPr lang="en-US" i="1" dirty="0" smtClean="0">
                <a:solidFill>
                  <a:srgbClr val="FF0000"/>
                </a:solidFill>
              </a:rPr>
              <a:t>/</a:t>
            </a:r>
            <a:endParaRPr lang="en-US" dirty="0" smtClean="0"/>
          </a:p>
          <a:p>
            <a:r>
              <a:rPr lang="en-US" dirty="0" smtClean="0"/>
              <a:t>Install PSAMM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FF0000"/>
                </a:solidFill>
              </a:rPr>
              <a:t>pip install </a:t>
            </a:r>
            <a:r>
              <a:rPr lang="is-IS" dirty="0"/>
              <a:t>psamm-80237bf243b952261c635a7d15574a6657f95c57</a:t>
            </a:r>
            <a:r>
              <a:rPr lang="en-US" i="1" dirty="0" smtClean="0">
                <a:solidFill>
                  <a:srgbClr val="FF0000"/>
                </a:solidFill>
              </a:rPr>
              <a:t>/</a:t>
            </a:r>
          </a:p>
          <a:p>
            <a:r>
              <a:rPr lang="en-US" dirty="0" smtClean="0"/>
              <a:t>Check that everything is working</a:t>
            </a:r>
          </a:p>
          <a:p>
            <a:pPr marL="0" indent="0">
              <a:buNone/>
            </a:pPr>
            <a:r>
              <a:rPr lang="en-US" i="1" dirty="0" err="1" smtClean="0">
                <a:solidFill>
                  <a:srgbClr val="FF0000"/>
                </a:solidFill>
              </a:rPr>
              <a:t>psamm</a:t>
            </a:r>
            <a:r>
              <a:rPr lang="en-US" i="1" dirty="0" smtClean="0">
                <a:solidFill>
                  <a:srgbClr val="FF0000"/>
                </a:solidFill>
              </a:rPr>
              <a:t>-model -h</a:t>
            </a:r>
          </a:p>
        </p:txBody>
      </p:sp>
    </p:spTree>
    <p:extLst>
      <p:ext uri="{BB962C8B-B14F-4D97-AF65-F5344CB8AC3E}">
        <p14:creationId xmlns:p14="http://schemas.microsoft.com/office/powerpoint/2010/main" val="1112937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Portable System for the Analysis of Metabolic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functions in PSAMM are run through the </a:t>
            </a:r>
            <a:r>
              <a:rPr lang="en-US" i="1" dirty="0" err="1" smtClean="0">
                <a:solidFill>
                  <a:srgbClr val="FF0000"/>
                </a:solidFill>
              </a:rPr>
              <a:t>psamm</a:t>
            </a:r>
            <a:r>
              <a:rPr lang="en-US" i="1" dirty="0" smtClean="0">
                <a:solidFill>
                  <a:srgbClr val="FF0000"/>
                </a:solidFill>
              </a:rPr>
              <a:t>-model </a:t>
            </a:r>
            <a:r>
              <a:rPr lang="en-US" dirty="0" smtClean="0"/>
              <a:t>command</a:t>
            </a:r>
          </a:p>
          <a:p>
            <a:r>
              <a:rPr lang="en-US" dirty="0" smtClean="0"/>
              <a:t>Look at the available function</a:t>
            </a:r>
          </a:p>
          <a:p>
            <a:pPr marL="0" indent="0">
              <a:buNone/>
            </a:pPr>
            <a:r>
              <a:rPr lang="en-US" i="1" dirty="0" err="1">
                <a:solidFill>
                  <a:srgbClr val="FF0000"/>
                </a:solidFill>
              </a:rPr>
              <a:t>p</a:t>
            </a:r>
            <a:r>
              <a:rPr lang="en-US" i="1" dirty="0" err="1" smtClean="0">
                <a:solidFill>
                  <a:srgbClr val="FF0000"/>
                </a:solidFill>
              </a:rPr>
              <a:t>samm</a:t>
            </a:r>
            <a:r>
              <a:rPr lang="en-US" i="1" dirty="0" smtClean="0">
                <a:solidFill>
                  <a:srgbClr val="FF0000"/>
                </a:solidFill>
              </a:rPr>
              <a:t>-model –h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This will list out all of the functions that are available in PSAMM</a:t>
            </a:r>
          </a:p>
        </p:txBody>
      </p:sp>
    </p:spTree>
    <p:extLst>
      <p:ext uri="{BB962C8B-B14F-4D97-AF65-F5344CB8AC3E}">
        <p14:creationId xmlns:p14="http://schemas.microsoft.com/office/powerpoint/2010/main" val="340904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Model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into the core model folder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FF0000"/>
                </a:solidFill>
              </a:rPr>
              <a:t>cd e-coli-core </a:t>
            </a:r>
          </a:p>
          <a:p>
            <a:r>
              <a:rPr lang="en-US" dirty="0" smtClean="0"/>
              <a:t>Lets look at the files individually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FF0000"/>
                </a:solidFill>
              </a:rPr>
              <a:t>less &lt;</a:t>
            </a:r>
            <a:r>
              <a:rPr lang="en-US" i="1" dirty="0" err="1" smtClean="0">
                <a:solidFill>
                  <a:srgbClr val="FF0000"/>
                </a:solidFill>
              </a:rPr>
              <a:t>file_name</a:t>
            </a:r>
            <a:r>
              <a:rPr lang="en-US" i="1" dirty="0" smtClean="0">
                <a:solidFill>
                  <a:srgbClr val="FF000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09936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9870" cy="4655190"/>
          </a:xfrm>
        </p:spPr>
        <p:txBody>
          <a:bodyPr/>
          <a:lstStyle/>
          <a:p>
            <a:r>
              <a:rPr lang="en-US" dirty="0" smtClean="0"/>
              <a:t>Generally called </a:t>
            </a:r>
            <a:r>
              <a:rPr lang="en-US" dirty="0" err="1" smtClean="0"/>
              <a:t>model.yaml</a:t>
            </a:r>
            <a:endParaRPr lang="en-US" dirty="0" smtClean="0"/>
          </a:p>
          <a:p>
            <a:r>
              <a:rPr lang="en-US" dirty="0" smtClean="0"/>
              <a:t>Contains paths to other model components and default settings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1600200"/>
            <a:ext cx="4699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Reactions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46352" cy="4643431"/>
          </a:xfrm>
        </p:spPr>
        <p:txBody>
          <a:bodyPr/>
          <a:lstStyle/>
          <a:p>
            <a:r>
              <a:rPr lang="en-US" dirty="0" smtClean="0"/>
              <a:t>Contains the reaction information</a:t>
            </a:r>
          </a:p>
          <a:p>
            <a:r>
              <a:rPr lang="en-US" dirty="0" smtClean="0"/>
              <a:t>IDs</a:t>
            </a:r>
          </a:p>
          <a:p>
            <a:r>
              <a:rPr lang="en-US" dirty="0" smtClean="0"/>
              <a:t>Genes</a:t>
            </a:r>
          </a:p>
          <a:p>
            <a:r>
              <a:rPr lang="en-US" dirty="0" smtClean="0"/>
              <a:t>Reaction formulas</a:t>
            </a:r>
          </a:p>
          <a:p>
            <a:r>
              <a:rPr lang="en-US" dirty="0" smtClean="0"/>
              <a:t>Names</a:t>
            </a:r>
          </a:p>
          <a:p>
            <a:r>
              <a:rPr lang="en-US" dirty="0" smtClean="0"/>
              <a:t>Anything else you want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168" y="1734996"/>
            <a:ext cx="4698831" cy="469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5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Compounds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60" cy="4525963"/>
          </a:xfrm>
        </p:spPr>
        <p:txBody>
          <a:bodyPr/>
          <a:lstStyle/>
          <a:p>
            <a:r>
              <a:rPr lang="en-US" dirty="0" smtClean="0"/>
              <a:t>Compound information for metabolites in model</a:t>
            </a:r>
          </a:p>
          <a:p>
            <a:r>
              <a:rPr lang="en-US" dirty="0" smtClean="0"/>
              <a:t>Compound ID</a:t>
            </a:r>
          </a:p>
          <a:p>
            <a:r>
              <a:rPr lang="en-US" dirty="0" smtClean="0"/>
              <a:t>Compound name</a:t>
            </a:r>
          </a:p>
          <a:p>
            <a:r>
              <a:rPr lang="en-US" dirty="0" smtClean="0"/>
              <a:t>Compound formulae</a:t>
            </a:r>
          </a:p>
          <a:p>
            <a:r>
              <a:rPr lang="en-US" dirty="0" smtClean="0"/>
              <a:t>Charges</a:t>
            </a:r>
          </a:p>
          <a:p>
            <a:r>
              <a:rPr lang="en-US" dirty="0" smtClean="0"/>
              <a:t>Anything else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532" y="1778000"/>
            <a:ext cx="4229467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our Materials</a:t>
            </a:r>
          </a:p>
          <a:p>
            <a:r>
              <a:rPr lang="en-US" dirty="0" smtClean="0"/>
              <a:t>Introduction to Modeling</a:t>
            </a:r>
          </a:p>
          <a:p>
            <a:r>
              <a:rPr lang="en-US" i="1" dirty="0" smtClean="0"/>
              <a:t>E. coli </a:t>
            </a:r>
            <a:r>
              <a:rPr lang="en-US" dirty="0" smtClean="0"/>
              <a:t>Core metabolic model</a:t>
            </a:r>
          </a:p>
          <a:p>
            <a:r>
              <a:rPr lang="en-US" dirty="0" smtClean="0"/>
              <a:t>Installing PSAMM</a:t>
            </a:r>
          </a:p>
          <a:p>
            <a:r>
              <a:rPr lang="en-US" dirty="0" smtClean="0"/>
              <a:t>Working with the Core Model</a:t>
            </a:r>
          </a:p>
          <a:p>
            <a:r>
              <a:rPr lang="en-US" dirty="0" smtClean="0"/>
              <a:t>Performing Experiments in PSAMM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file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69474" cy="4525963"/>
          </a:xfrm>
        </p:spPr>
        <p:txBody>
          <a:bodyPr/>
          <a:lstStyle/>
          <a:p>
            <a:r>
              <a:rPr lang="en-US" dirty="0" smtClean="0"/>
              <a:t>File to add additional flux constraints to a model</a:t>
            </a:r>
          </a:p>
          <a:p>
            <a:r>
              <a:rPr lang="en-US" dirty="0" smtClean="0"/>
              <a:t>Reaction ID</a:t>
            </a:r>
          </a:p>
          <a:p>
            <a:r>
              <a:rPr lang="en-US" dirty="0" smtClean="0"/>
              <a:t>Lower bound</a:t>
            </a:r>
          </a:p>
          <a:p>
            <a:r>
              <a:rPr lang="en-US" dirty="0" smtClean="0"/>
              <a:t>Upper bound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2416004"/>
            <a:ext cx="4229100" cy="444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9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Lets Do Some Computational Biology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187558" cy="4525963"/>
          </a:xfrm>
        </p:spPr>
        <p:txBody>
          <a:bodyPr/>
          <a:lstStyle/>
          <a:p>
            <a:r>
              <a:rPr lang="en-US" dirty="0" smtClean="0"/>
              <a:t>Run FBA on the model</a:t>
            </a:r>
          </a:p>
          <a:p>
            <a:pPr marL="0" indent="0">
              <a:buNone/>
            </a:pPr>
            <a:r>
              <a:rPr lang="en-US" i="1" dirty="0" err="1" smtClean="0">
                <a:solidFill>
                  <a:srgbClr val="FF0000"/>
                </a:solidFill>
              </a:rPr>
              <a:t>psamm</a:t>
            </a:r>
            <a:r>
              <a:rPr lang="en-US" i="1" dirty="0" smtClean="0">
                <a:solidFill>
                  <a:srgbClr val="FF0000"/>
                </a:solidFill>
              </a:rPr>
              <a:t>-model </a:t>
            </a:r>
            <a:r>
              <a:rPr lang="en-US" i="1" dirty="0" err="1" smtClean="0">
                <a:solidFill>
                  <a:srgbClr val="FF0000"/>
                </a:solidFill>
              </a:rPr>
              <a:t>fba</a:t>
            </a:r>
            <a:endParaRPr lang="en-US" i="1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flux_analys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04705"/>
            <a:ext cx="8214150" cy="275329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83792" y="1418716"/>
            <a:ext cx="41875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do we get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 series of fluxes for each reaction in the network and an overall biomass flux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88905" y="6470403"/>
            <a:ext cx="165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Orth</a:t>
            </a:r>
            <a:r>
              <a:rPr lang="en-US" dirty="0" smtClean="0"/>
              <a:t> et al.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271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FBA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8" y="1841500"/>
            <a:ext cx="8963247" cy="35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84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Lets check out </a:t>
            </a:r>
            <a:r>
              <a:rPr lang="en-US" dirty="0"/>
              <a:t>F</a:t>
            </a:r>
            <a:r>
              <a:rPr lang="en-US" dirty="0" smtClean="0"/>
              <a:t>ermentation versus Respiration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 a simulation under respiratory conditions</a:t>
            </a:r>
          </a:p>
          <a:p>
            <a:pPr marL="0" indent="0">
              <a:buNone/>
            </a:pPr>
            <a:r>
              <a:rPr lang="en-US" i="1" dirty="0" err="1" smtClean="0">
                <a:solidFill>
                  <a:srgbClr val="FF0000"/>
                </a:solidFill>
              </a:rPr>
              <a:t>psamm</a:t>
            </a:r>
            <a:r>
              <a:rPr lang="en-US" i="1" dirty="0" smtClean="0">
                <a:solidFill>
                  <a:srgbClr val="FF0000"/>
                </a:solidFill>
              </a:rPr>
              <a:t>-model </a:t>
            </a:r>
            <a:r>
              <a:rPr lang="en-US" i="1" dirty="0" err="1" smtClean="0">
                <a:solidFill>
                  <a:srgbClr val="FF0000"/>
                </a:solidFill>
              </a:rPr>
              <a:t>fba</a:t>
            </a:r>
            <a:r>
              <a:rPr lang="en-US" i="1" dirty="0" smtClean="0">
                <a:solidFill>
                  <a:srgbClr val="FF0000"/>
                </a:solidFill>
              </a:rPr>
              <a:t> --all-reactions&gt;</a:t>
            </a:r>
            <a:r>
              <a:rPr lang="en-US" i="1" dirty="0" err="1" smtClean="0">
                <a:solidFill>
                  <a:srgbClr val="FF0000"/>
                </a:solidFill>
              </a:rPr>
              <a:t>resp.tsv</a:t>
            </a:r>
            <a:endParaRPr lang="en-US" i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Now we are going to remove oxygen from the boundary conditions.</a:t>
            </a:r>
          </a:p>
          <a:p>
            <a:pPr marL="0" indent="0">
              <a:buNone/>
            </a:pPr>
            <a:r>
              <a:rPr lang="en-US" i="1" dirty="0" err="1" smtClean="0">
                <a:solidFill>
                  <a:srgbClr val="FF0000"/>
                </a:solidFill>
              </a:rPr>
              <a:t>nano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media.yaml</a:t>
            </a:r>
            <a:endParaRPr lang="en-US" i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Change lower bound of O2 reaction to 0</a:t>
            </a:r>
          </a:p>
          <a:p>
            <a:r>
              <a:rPr lang="en-US" dirty="0" smtClean="0"/>
              <a:t>Save file</a:t>
            </a:r>
          </a:p>
          <a:p>
            <a:pPr marL="0" indent="0">
              <a:buNone/>
            </a:pPr>
            <a:r>
              <a:rPr lang="en-US" i="1" dirty="0" err="1" smtClean="0">
                <a:solidFill>
                  <a:srgbClr val="FF0000"/>
                </a:solidFill>
              </a:rPr>
              <a:t>psamm</a:t>
            </a:r>
            <a:r>
              <a:rPr lang="en-US" i="1" dirty="0" smtClean="0">
                <a:solidFill>
                  <a:srgbClr val="FF0000"/>
                </a:solidFill>
              </a:rPr>
              <a:t>-model </a:t>
            </a:r>
            <a:r>
              <a:rPr lang="en-US" i="1" dirty="0" err="1" smtClean="0">
                <a:solidFill>
                  <a:srgbClr val="FF0000"/>
                </a:solidFill>
              </a:rPr>
              <a:t>fba</a:t>
            </a:r>
            <a:r>
              <a:rPr lang="en-US" i="1" dirty="0" smtClean="0">
                <a:solidFill>
                  <a:srgbClr val="FF0000"/>
                </a:solidFill>
              </a:rPr>
              <a:t> --all-reactions&gt;</a:t>
            </a:r>
            <a:r>
              <a:rPr lang="en-US" i="1" dirty="0" err="1" smtClean="0">
                <a:solidFill>
                  <a:srgbClr val="FF0000"/>
                </a:solidFill>
              </a:rPr>
              <a:t>ferm.tsv</a:t>
            </a:r>
            <a:endParaRPr lang="en-US" i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rgbClr val="FF0000"/>
                </a:solidFill>
              </a:rPr>
              <a:t>diff </a:t>
            </a:r>
            <a:r>
              <a:rPr lang="en-US" i="1" dirty="0" err="1" smtClean="0">
                <a:solidFill>
                  <a:srgbClr val="FF0000"/>
                </a:solidFill>
              </a:rPr>
              <a:t>resp.tsv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ferm.tsv</a:t>
            </a:r>
            <a:endParaRPr lang="en-US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952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reactions are different what are the same?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17" y="1417638"/>
            <a:ext cx="8476189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64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Consumption and Production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Metabolic networks take in metabolites from the boundary conditions and in some cases can produce metabolites as well. </a:t>
            </a:r>
          </a:p>
          <a:p>
            <a:r>
              <a:rPr lang="en-US" dirty="0" smtClean="0"/>
              <a:t>We can look at these in the EX_* reactions. </a:t>
            </a:r>
          </a:p>
          <a:p>
            <a:r>
              <a:rPr lang="en-US" dirty="0" smtClean="0"/>
              <a:t>Run </a:t>
            </a:r>
            <a:r>
              <a:rPr lang="en-US" dirty="0" err="1" smtClean="0"/>
              <a:t>fba</a:t>
            </a:r>
            <a:r>
              <a:rPr lang="en-US" dirty="0" smtClean="0"/>
              <a:t> again and this time lets look at the boundary reactions</a:t>
            </a:r>
          </a:p>
          <a:p>
            <a:pPr marL="0" indent="0">
              <a:buNone/>
            </a:pPr>
            <a:r>
              <a:rPr lang="en-US" dirty="0" err="1" smtClean="0"/>
              <a:t>psamm</a:t>
            </a:r>
            <a:r>
              <a:rPr lang="en-US" dirty="0" smtClean="0"/>
              <a:t>-model </a:t>
            </a:r>
            <a:r>
              <a:rPr lang="en-US" dirty="0" err="1" smtClean="0"/>
              <a:t>fba|grep</a:t>
            </a:r>
            <a:r>
              <a:rPr lang="en-US" dirty="0" smtClean="0"/>
              <a:t> EX</a:t>
            </a:r>
          </a:p>
        </p:txBody>
      </p:sp>
    </p:spTree>
    <p:extLst>
      <p:ext uri="{BB962C8B-B14F-4D97-AF65-F5344CB8AC3E}">
        <p14:creationId xmlns:p14="http://schemas.microsoft.com/office/powerpoint/2010/main" val="1182239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Fermentation Byproducts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775502" cy="4525963"/>
          </a:xfrm>
        </p:spPr>
        <p:txBody>
          <a:bodyPr/>
          <a:lstStyle/>
          <a:p>
            <a:r>
              <a:rPr lang="en-US" dirty="0" smtClean="0"/>
              <a:t>What is being produced by the model?</a:t>
            </a:r>
          </a:p>
          <a:p>
            <a:r>
              <a:rPr lang="en-US" dirty="0" smtClean="0"/>
              <a:t>Why?</a:t>
            </a:r>
          </a:p>
          <a:p>
            <a:r>
              <a:rPr lang="en-US" dirty="0" smtClean="0"/>
              <a:t>Find the reaction that is producing these compounds in the model.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74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8600" cy="2197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9350"/>
            <a:ext cx="7658100" cy="1041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39305"/>
            <a:ext cx="9144000" cy="921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80720"/>
            <a:ext cx="9144000" cy="89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30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1608" y="3619783"/>
            <a:ext cx="91395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87136" y="3481283"/>
            <a:ext cx="2648812" cy="646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36007" y="3481284"/>
            <a:ext cx="2648812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Pathways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63073"/>
          </a:xfrm>
        </p:spPr>
        <p:txBody>
          <a:bodyPr/>
          <a:lstStyle/>
          <a:p>
            <a:r>
              <a:rPr lang="en-US" dirty="0" smtClean="0"/>
              <a:t>We can use Flux Variability Analysis to analyze alternative pathways in a model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607" y="3619783"/>
            <a:ext cx="91395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FBA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87137" y="3481285"/>
            <a:ext cx="2648812" cy="646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Add Objective Flux as a Constraint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36007" y="3481284"/>
            <a:ext cx="2733803" cy="646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Maximize and Minimize Each Reaction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8" idx="3"/>
            <a:endCxn id="9" idx="1"/>
          </p:cNvCxnSpPr>
          <p:nvPr/>
        </p:nvCxnSpPr>
        <p:spPr>
          <a:xfrm>
            <a:off x="1495563" y="3804449"/>
            <a:ext cx="59157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0" idx="1"/>
          </p:cNvCxnSpPr>
          <p:nvPr/>
        </p:nvCxnSpPr>
        <p:spPr>
          <a:xfrm>
            <a:off x="4735948" y="3804449"/>
            <a:ext cx="1100059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004152" y="4510670"/>
            <a:ext cx="2165969" cy="2041673"/>
            <a:chOff x="1004152" y="4510670"/>
            <a:chExt cx="2165969" cy="2041673"/>
          </a:xfrm>
        </p:grpSpPr>
        <p:grpSp>
          <p:nvGrpSpPr>
            <p:cNvPr id="20" name="Group 19"/>
            <p:cNvGrpSpPr/>
            <p:nvPr/>
          </p:nvGrpSpPr>
          <p:grpSpPr>
            <a:xfrm>
              <a:off x="1004152" y="4510670"/>
              <a:ext cx="2165969" cy="2041673"/>
              <a:chOff x="457200" y="4475060"/>
              <a:chExt cx="1799917" cy="1851749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457200" y="4475060"/>
                <a:ext cx="0" cy="18517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457200" y="6326809"/>
                <a:ext cx="1799917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/>
            <p:cNvSpPr/>
            <p:nvPr/>
          </p:nvSpPr>
          <p:spPr>
            <a:xfrm>
              <a:off x="1317519" y="5721429"/>
              <a:ext cx="142435" cy="18992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909093" y="5256580"/>
              <a:ext cx="142435" cy="18992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259469" y="5648295"/>
              <a:ext cx="142435" cy="18992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654970" y="5066657"/>
              <a:ext cx="142435" cy="18992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847980" y="4510670"/>
            <a:ext cx="2165969" cy="2041673"/>
            <a:chOff x="1004152" y="4510670"/>
            <a:chExt cx="2165969" cy="2041673"/>
          </a:xfrm>
        </p:grpSpPr>
        <p:grpSp>
          <p:nvGrpSpPr>
            <p:cNvPr id="31" name="Group 30"/>
            <p:cNvGrpSpPr/>
            <p:nvPr/>
          </p:nvGrpSpPr>
          <p:grpSpPr>
            <a:xfrm>
              <a:off x="1004152" y="4510670"/>
              <a:ext cx="2165969" cy="2041673"/>
              <a:chOff x="457200" y="4475060"/>
              <a:chExt cx="1799917" cy="1851749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457200" y="4475060"/>
                <a:ext cx="0" cy="1851749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457200" y="6326809"/>
                <a:ext cx="1799917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Oval 31"/>
            <p:cNvSpPr/>
            <p:nvPr/>
          </p:nvSpPr>
          <p:spPr>
            <a:xfrm>
              <a:off x="1317519" y="5721429"/>
              <a:ext cx="142435" cy="18992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909093" y="5256580"/>
              <a:ext cx="142435" cy="18992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259469" y="5648295"/>
              <a:ext cx="142435" cy="18992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654970" y="5066657"/>
              <a:ext cx="142435" cy="18992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Connector 38"/>
          <p:cNvCxnSpPr/>
          <p:nvPr/>
        </p:nvCxnSpPr>
        <p:spPr>
          <a:xfrm>
            <a:off x="5232567" y="5257535"/>
            <a:ext cx="0" cy="92778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824137" y="4980696"/>
            <a:ext cx="11870" cy="66759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174512" y="4980696"/>
            <a:ext cx="11870" cy="148759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5" idx="0"/>
            <a:endCxn id="35" idx="4"/>
          </p:cNvCxnSpPr>
          <p:nvPr/>
        </p:nvCxnSpPr>
        <p:spPr>
          <a:xfrm>
            <a:off x="6570016" y="5066657"/>
            <a:ext cx="0" cy="18992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376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FVA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86688" y="1600200"/>
            <a:ext cx="4200112" cy="4525963"/>
          </a:xfrm>
        </p:spPr>
        <p:txBody>
          <a:bodyPr/>
          <a:lstStyle/>
          <a:p>
            <a:r>
              <a:rPr lang="en-US" dirty="0" smtClean="0"/>
              <a:t>Run FVA on the Model</a:t>
            </a:r>
          </a:p>
          <a:p>
            <a:pPr marL="0" indent="0">
              <a:buNone/>
            </a:pPr>
            <a:r>
              <a:rPr lang="en-US" i="1" dirty="0" err="1" smtClean="0">
                <a:solidFill>
                  <a:srgbClr val="FF0000"/>
                </a:solidFill>
              </a:rPr>
              <a:t>psamm</a:t>
            </a:r>
            <a:r>
              <a:rPr lang="en-US" i="1" dirty="0" smtClean="0">
                <a:solidFill>
                  <a:srgbClr val="FF0000"/>
                </a:solidFill>
              </a:rPr>
              <a:t>-model </a:t>
            </a:r>
            <a:r>
              <a:rPr lang="en-US" i="1" dirty="0" err="1" smtClean="0">
                <a:solidFill>
                  <a:srgbClr val="FF0000"/>
                </a:solidFill>
              </a:rPr>
              <a:t>fva</a:t>
            </a:r>
            <a:endParaRPr lang="en-US" i="1" dirty="0">
              <a:solidFill>
                <a:srgbClr val="FF0000"/>
              </a:solidFill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224911571"/>
              </p:ext>
            </p:extLst>
          </p:nvPr>
        </p:nvGraphicFramePr>
        <p:xfrm>
          <a:off x="130564" y="1602475"/>
          <a:ext cx="4201819" cy="4523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H="1" flipV="1">
            <a:off x="2172127" y="2825104"/>
            <a:ext cx="688433" cy="20298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830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Downloading the Resources we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First we will clone a </a:t>
            </a:r>
            <a:r>
              <a:rPr lang="en-US" dirty="0" err="1" smtClean="0"/>
              <a:t>git</a:t>
            </a:r>
            <a:r>
              <a:rPr lang="en-US" dirty="0" smtClean="0"/>
              <a:t> repository with all of the files we need to run our analyses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i="1" dirty="0" smtClean="0">
                <a:solidFill>
                  <a:srgbClr val="FF0000"/>
                </a:solidFill>
              </a:rPr>
              <a:t>git clone </a:t>
            </a:r>
            <a:r>
              <a:rPr lang="en-US" i="1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i="1" dirty="0" smtClean="0">
                <a:solidFill>
                  <a:srgbClr val="FF0000"/>
                </a:solidFill>
                <a:hlinkClick r:id="rId2"/>
              </a:rPr>
              <a:t>github.com/keitht547/PSAMM-Demo.git</a:t>
            </a:r>
            <a:endParaRPr lang="en-US" i="1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Then cd PSAMM-Demo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>
              <a:buFontTx/>
              <a:buChar char="-"/>
            </a:pPr>
            <a:r>
              <a:rPr lang="en-US" dirty="0" smtClean="0"/>
              <a:t>Or download zip </a:t>
            </a:r>
            <a:r>
              <a:rPr lang="en-US" dirty="0"/>
              <a:t>file from </a:t>
            </a:r>
            <a:r>
              <a:rPr lang="en-US" dirty="0">
                <a:hlinkClick r:id="rId3"/>
              </a:rPr>
              <a:t>https://github.com/keitht547/PSAMM-</a:t>
            </a:r>
            <a:r>
              <a:rPr lang="en-US" dirty="0" smtClean="0">
                <a:hlinkClick r:id="rId3"/>
              </a:rPr>
              <a:t>Demo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 smtClean="0"/>
              <a:t>Then run</a:t>
            </a:r>
          </a:p>
          <a:p>
            <a:pPr marL="914400" lvl="2" indent="0">
              <a:buNone/>
            </a:pPr>
            <a:r>
              <a:rPr lang="en-US" dirty="0" smtClean="0"/>
              <a:t>unzip &lt;filename&gt;</a:t>
            </a:r>
          </a:p>
          <a:p>
            <a:pPr marL="914400" lvl="2" indent="0">
              <a:buNone/>
            </a:pPr>
            <a:r>
              <a:rPr lang="en-US" dirty="0" smtClean="0"/>
              <a:t>cd &lt;filename&gt;</a:t>
            </a:r>
          </a:p>
        </p:txBody>
      </p:sp>
    </p:spTree>
    <p:extLst>
      <p:ext uri="{BB962C8B-B14F-4D97-AF65-F5344CB8AC3E}">
        <p14:creationId xmlns:p14="http://schemas.microsoft.com/office/powerpoint/2010/main" val="980220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way to check if other pathways can be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Fluxcheck</a:t>
            </a:r>
            <a:endParaRPr lang="en-US" dirty="0" smtClean="0"/>
          </a:p>
          <a:p>
            <a:r>
              <a:rPr lang="en-US" dirty="0" smtClean="0"/>
              <a:t>Models are not perfect and sometimes there can be reactions that are blocked in the network and cannot carry flux</a:t>
            </a:r>
          </a:p>
          <a:p>
            <a:r>
              <a:rPr lang="en-US" dirty="0" smtClean="0"/>
              <a:t>Can also be used to check for what pathways can be used in a condition. </a:t>
            </a:r>
          </a:p>
        </p:txBody>
      </p:sp>
    </p:spTree>
    <p:extLst>
      <p:ext uri="{BB962C8B-B14F-4D97-AF65-F5344CB8AC3E}">
        <p14:creationId xmlns:p14="http://schemas.microsoft.com/office/powerpoint/2010/main" val="3289092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Fluxchecking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fluxcheck</a:t>
            </a:r>
            <a:r>
              <a:rPr lang="en-US" dirty="0" smtClean="0"/>
              <a:t> on the model</a:t>
            </a:r>
          </a:p>
          <a:p>
            <a:pPr marL="0" indent="0">
              <a:buNone/>
            </a:pPr>
            <a:r>
              <a:rPr lang="en-US" i="1" dirty="0" err="1" smtClean="0">
                <a:solidFill>
                  <a:srgbClr val="FF0000"/>
                </a:solidFill>
              </a:rPr>
              <a:t>psamm</a:t>
            </a:r>
            <a:r>
              <a:rPr lang="en-US" i="1" dirty="0" smtClean="0">
                <a:solidFill>
                  <a:srgbClr val="FF0000"/>
                </a:solidFill>
              </a:rPr>
              <a:t>-model </a:t>
            </a:r>
            <a:r>
              <a:rPr lang="en-US" i="1" dirty="0" err="1" smtClean="0">
                <a:solidFill>
                  <a:srgbClr val="FF0000"/>
                </a:solidFill>
              </a:rPr>
              <a:t>fluxcheck</a:t>
            </a:r>
            <a:endParaRPr lang="en-US" i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What do we see. What kinds of reactions are blocked?</a:t>
            </a:r>
          </a:p>
          <a:p>
            <a:r>
              <a:rPr lang="en-US" dirty="0" smtClean="0"/>
              <a:t>Checking the overall network</a:t>
            </a:r>
          </a:p>
          <a:p>
            <a:pPr marL="0" indent="0">
              <a:buNone/>
            </a:pPr>
            <a:r>
              <a:rPr lang="en-US" i="1" dirty="0" err="1" smtClean="0">
                <a:solidFill>
                  <a:srgbClr val="FF0000"/>
                </a:solidFill>
              </a:rPr>
              <a:t>psamm</a:t>
            </a:r>
            <a:r>
              <a:rPr lang="en-US" i="1" dirty="0" smtClean="0">
                <a:solidFill>
                  <a:srgbClr val="FF0000"/>
                </a:solidFill>
              </a:rPr>
              <a:t>-model </a:t>
            </a:r>
            <a:r>
              <a:rPr lang="en-US" i="1" dirty="0" err="1" smtClean="0">
                <a:solidFill>
                  <a:srgbClr val="FF0000"/>
                </a:solidFill>
              </a:rPr>
              <a:t>fluxcheck</a:t>
            </a:r>
            <a:r>
              <a:rPr lang="en-US" i="1" dirty="0" smtClean="0">
                <a:solidFill>
                  <a:srgbClr val="FF0000"/>
                </a:solidFill>
              </a:rPr>
              <a:t> --unrestricted</a:t>
            </a:r>
          </a:p>
        </p:txBody>
      </p:sp>
    </p:spTree>
    <p:extLst>
      <p:ext uri="{BB962C8B-B14F-4D97-AF65-F5344CB8AC3E}">
        <p14:creationId xmlns:p14="http://schemas.microsoft.com/office/powerpoint/2010/main" val="1621298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7100"/>
            <a:ext cx="9144000" cy="245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28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Finding a </a:t>
            </a:r>
            <a:r>
              <a:rPr lang="en-US" dirty="0"/>
              <a:t>M</a:t>
            </a:r>
            <a:r>
              <a:rPr lang="en-US" dirty="0" smtClean="0"/>
              <a:t>inimal Reaction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Most models include more than just core metabolic functions. </a:t>
            </a:r>
          </a:p>
          <a:p>
            <a:r>
              <a:rPr lang="en-US" dirty="0" smtClean="0"/>
              <a:t>How can we tell what is essential in the model?</a:t>
            </a:r>
          </a:p>
          <a:p>
            <a:r>
              <a:rPr lang="en-US" dirty="0" smtClean="0"/>
              <a:t>We could systematically delete reactions one at a time and see when the model stops functioning. </a:t>
            </a:r>
          </a:p>
          <a:p>
            <a:r>
              <a:rPr lang="en-US" dirty="0" smtClean="0"/>
              <a:t>Or we can use the </a:t>
            </a:r>
            <a:r>
              <a:rPr lang="en-US" dirty="0" err="1" smtClean="0"/>
              <a:t>randomsparse</a:t>
            </a:r>
            <a:r>
              <a:rPr lang="en-US" dirty="0" smtClean="0"/>
              <a:t> function in PSAMM.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22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Randomsparse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minimal reaction networks</a:t>
            </a:r>
          </a:p>
          <a:p>
            <a:pPr marL="0" indent="0">
              <a:buNone/>
            </a:pPr>
            <a:r>
              <a:rPr lang="en-US" i="1" dirty="0" err="1" smtClean="0"/>
              <a:t>psamm</a:t>
            </a:r>
            <a:r>
              <a:rPr lang="en-US" i="1" dirty="0" smtClean="0"/>
              <a:t>-model </a:t>
            </a:r>
            <a:r>
              <a:rPr lang="en-US" i="1" dirty="0" err="1" smtClean="0"/>
              <a:t>randomsparse</a:t>
            </a:r>
            <a:r>
              <a:rPr lang="en-US" i="1" dirty="0" smtClean="0"/>
              <a:t> --type reactions 75%</a:t>
            </a:r>
          </a:p>
          <a:p>
            <a:r>
              <a:rPr lang="en-US" dirty="0" smtClean="0"/>
              <a:t>We can also do this for the genes in the network</a:t>
            </a:r>
          </a:p>
          <a:p>
            <a:pPr marL="0" indent="0">
              <a:buNone/>
            </a:pPr>
            <a:r>
              <a:rPr lang="en-US" dirty="0" err="1" smtClean="0"/>
              <a:t>psamm</a:t>
            </a:r>
            <a:r>
              <a:rPr lang="en-US" dirty="0" smtClean="0"/>
              <a:t>-model </a:t>
            </a:r>
            <a:r>
              <a:rPr lang="en-US" dirty="0" err="1" smtClean="0"/>
              <a:t>randomsparse</a:t>
            </a:r>
            <a:r>
              <a:rPr lang="en-US" dirty="0" smtClean="0"/>
              <a:t> --type genes 75%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4850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80" y="0"/>
            <a:ext cx="197409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665" y="-13806"/>
            <a:ext cx="186987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031" y="0"/>
            <a:ext cx="1966503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846" y="0"/>
            <a:ext cx="1749858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20880" y="317532"/>
            <a:ext cx="8572824" cy="27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20880" y="1159683"/>
            <a:ext cx="8572824" cy="27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20880" y="4004202"/>
            <a:ext cx="8572824" cy="27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14523" y="4501746"/>
            <a:ext cx="8572824" cy="27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14523" y="5661965"/>
            <a:ext cx="8572824" cy="27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978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functions in PSAMM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Formulacheck</a:t>
            </a:r>
            <a:r>
              <a:rPr lang="en-US" dirty="0" smtClean="0"/>
              <a:t> and </a:t>
            </a:r>
            <a:r>
              <a:rPr lang="en-US" dirty="0" err="1" smtClean="0"/>
              <a:t>chargecheck</a:t>
            </a:r>
            <a:endParaRPr lang="en-US" dirty="0" smtClean="0"/>
          </a:p>
          <a:p>
            <a:pPr lvl="1"/>
            <a:r>
              <a:rPr lang="en-US" dirty="0" smtClean="0"/>
              <a:t>Checking the reaction formulas for consistency in terms of number of each atom in the reactions or for the charges on the reactions</a:t>
            </a:r>
          </a:p>
          <a:p>
            <a:pPr marL="457200" lvl="1" indent="0">
              <a:buNone/>
            </a:pPr>
            <a:r>
              <a:rPr lang="en-US" i="1" dirty="0" err="1" smtClean="0">
                <a:solidFill>
                  <a:srgbClr val="FF0000"/>
                </a:solidFill>
              </a:rPr>
              <a:t>psamm</a:t>
            </a:r>
            <a:r>
              <a:rPr lang="en-US" i="1" dirty="0" smtClean="0">
                <a:solidFill>
                  <a:srgbClr val="FF0000"/>
                </a:solidFill>
              </a:rPr>
              <a:t>-model </a:t>
            </a:r>
            <a:r>
              <a:rPr lang="en-US" i="1" dirty="0" err="1" smtClean="0">
                <a:solidFill>
                  <a:srgbClr val="FF0000"/>
                </a:solidFill>
              </a:rPr>
              <a:t>formulacheck</a:t>
            </a:r>
            <a:endParaRPr lang="en-US" i="1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i="1" dirty="0" err="1" smtClean="0">
                <a:solidFill>
                  <a:srgbClr val="FF0000"/>
                </a:solidFill>
              </a:rPr>
              <a:t>psamm</a:t>
            </a:r>
            <a:r>
              <a:rPr lang="en-US" i="1" dirty="0" smtClean="0">
                <a:solidFill>
                  <a:srgbClr val="FF0000"/>
                </a:solidFill>
              </a:rPr>
              <a:t>-model </a:t>
            </a:r>
            <a:r>
              <a:rPr lang="en-US" i="1" dirty="0" err="1" smtClean="0">
                <a:solidFill>
                  <a:srgbClr val="FF0000"/>
                </a:solidFill>
              </a:rPr>
              <a:t>chargecheck</a:t>
            </a:r>
            <a:endParaRPr lang="en-US" i="1" dirty="0">
              <a:solidFill>
                <a:srgbClr val="FF0000"/>
              </a:solidFill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32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PSAMM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Masscheck</a:t>
            </a:r>
            <a:endParaRPr lang="en-US" dirty="0" smtClean="0"/>
          </a:p>
          <a:p>
            <a:pPr lvl="1"/>
            <a:r>
              <a:rPr lang="en-US" dirty="0" smtClean="0"/>
              <a:t>Checks for stoichiometric consistency in the model</a:t>
            </a:r>
          </a:p>
          <a:p>
            <a:pPr marL="57150" indent="0">
              <a:buNone/>
            </a:pPr>
            <a:r>
              <a:rPr lang="en-US" i="1" dirty="0" err="1" smtClean="0">
                <a:solidFill>
                  <a:srgbClr val="FF0000"/>
                </a:solidFill>
              </a:rPr>
              <a:t>psamm</a:t>
            </a:r>
            <a:r>
              <a:rPr lang="en-US" i="1" dirty="0" smtClean="0">
                <a:solidFill>
                  <a:srgbClr val="FF0000"/>
                </a:solidFill>
              </a:rPr>
              <a:t>-model </a:t>
            </a:r>
            <a:r>
              <a:rPr lang="en-US" i="1" dirty="0" err="1" smtClean="0">
                <a:solidFill>
                  <a:srgbClr val="FF0000"/>
                </a:solidFill>
              </a:rPr>
              <a:t>masscheck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 smtClean="0">
                <a:solidFill>
                  <a:srgbClr val="FF0000"/>
                </a:solidFill>
              </a:rPr>
              <a:t>--type reactions</a:t>
            </a:r>
          </a:p>
          <a:p>
            <a:pPr marL="57150" indent="0">
              <a:buNone/>
            </a:pPr>
            <a:r>
              <a:rPr lang="en-US" i="1" dirty="0" err="1" smtClean="0">
                <a:solidFill>
                  <a:srgbClr val="FF0000"/>
                </a:solidFill>
              </a:rPr>
              <a:t>psamm</a:t>
            </a:r>
            <a:r>
              <a:rPr lang="en-US" i="1" dirty="0" smtClean="0">
                <a:solidFill>
                  <a:srgbClr val="FF0000"/>
                </a:solidFill>
              </a:rPr>
              <a:t>-model </a:t>
            </a:r>
            <a:r>
              <a:rPr lang="en-US" i="1" dirty="0" err="1" smtClean="0">
                <a:solidFill>
                  <a:srgbClr val="FF0000"/>
                </a:solidFill>
              </a:rPr>
              <a:t>masscheck</a:t>
            </a:r>
            <a:r>
              <a:rPr lang="en-US" i="1" dirty="0" smtClean="0">
                <a:solidFill>
                  <a:srgbClr val="FF0000"/>
                </a:solidFill>
              </a:rPr>
              <a:t> --type compounds</a:t>
            </a:r>
          </a:p>
          <a:p>
            <a:pPr marL="57150" indent="0">
              <a:buNone/>
            </a:pP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882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of Modeling in Biology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7392"/>
            <a:ext cx="4445000" cy="2679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000" y="4817092"/>
            <a:ext cx="36728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www.eie.gr</a:t>
            </a:r>
            <a:r>
              <a:rPr lang="en-US" sz="800" dirty="0"/>
              <a:t>/</a:t>
            </a:r>
            <a:r>
              <a:rPr lang="en-US" sz="800" dirty="0" err="1"/>
              <a:t>nhrf</a:t>
            </a:r>
            <a:r>
              <a:rPr lang="en-US" sz="800" dirty="0"/>
              <a:t>/institutes/</a:t>
            </a:r>
            <a:r>
              <a:rPr lang="en-US" sz="800" dirty="0" err="1"/>
              <a:t>ibrb</a:t>
            </a:r>
            <a:r>
              <a:rPr lang="en-US" sz="800" dirty="0"/>
              <a:t>/</a:t>
            </a:r>
            <a:r>
              <a:rPr lang="en-US" sz="800" dirty="0" err="1"/>
              <a:t>programmes</a:t>
            </a:r>
            <a:r>
              <a:rPr lang="en-US" sz="800" dirty="0"/>
              <a:t>/</a:t>
            </a:r>
            <a:r>
              <a:rPr lang="en-US" sz="800" dirty="0" err="1"/>
              <a:t>metabolicengineering-en.html</a:t>
            </a:r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4581644" y="1571951"/>
            <a:ext cx="42611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Metabolic Engineering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Modeling uncultivable organisms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Predictive modeling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Drug targeting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Modeling Bacterial communities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Modeling more complex eukaryotes</a:t>
            </a:r>
          </a:p>
          <a:p>
            <a:pPr marL="285750" indent="-285750">
              <a:buFont typeface="Arial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1902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Thanks </a:t>
            </a:r>
            <a:r>
              <a:rPr lang="en-US" dirty="0" err="1" smtClean="0"/>
              <a:t>Ya’ll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Questions, Comments</a:t>
            </a:r>
            <a:r>
              <a:rPr lang="en-US" smtClean="0"/>
              <a:t>, Concerns?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54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the E. coli core metabolic model</a:t>
            </a:r>
          </a:p>
          <a:p>
            <a:r>
              <a:rPr lang="en-US" dirty="0" smtClean="0"/>
              <a:t>We have version 0.18 of PSAMM</a:t>
            </a:r>
          </a:p>
          <a:p>
            <a:r>
              <a:rPr lang="en-US" dirty="0" smtClean="0"/>
              <a:t>We have this PowerPoint</a:t>
            </a:r>
          </a:p>
          <a:p>
            <a:r>
              <a:rPr lang="en-US" dirty="0" smtClean="0"/>
              <a:t>Some additional information about the core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tabolic_model_demo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975258"/>
            <a:ext cx="8875059" cy="588274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1750" y="0"/>
            <a:ext cx="8229600" cy="1143000"/>
          </a:xfrm>
        </p:spPr>
        <p:txBody>
          <a:bodyPr/>
          <a:lstStyle/>
          <a:p>
            <a:r>
              <a:rPr lang="en-US" dirty="0" smtClean="0"/>
              <a:t>Laptop v </a:t>
            </a:r>
            <a:r>
              <a:rPr lang="en-US" dirty="0" err="1" smtClean="0"/>
              <a:t>Benchtop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6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anslation_model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92" b="33857"/>
          <a:stretch/>
        </p:blipFill>
        <p:spPr>
          <a:xfrm>
            <a:off x="544303" y="1153170"/>
            <a:ext cx="7865915" cy="449426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41750" y="0"/>
            <a:ext cx="8229600" cy="1143000"/>
          </a:xfrm>
        </p:spPr>
        <p:txBody>
          <a:bodyPr/>
          <a:lstStyle/>
          <a:p>
            <a:r>
              <a:rPr lang="en-US" dirty="0" smtClean="0"/>
              <a:t>GPR Associations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51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0"/>
            <a:ext cx="7480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8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omass Equation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517"/>
            <a:ext cx="8875059" cy="600748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1750" y="0"/>
            <a:ext cx="8229600" cy="1143000"/>
          </a:xfrm>
        </p:spPr>
        <p:txBody>
          <a:bodyPr/>
          <a:lstStyle/>
          <a:p>
            <a:r>
              <a:rPr lang="en-US" dirty="0" smtClean="0"/>
              <a:t>Biomass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3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50" y="0"/>
            <a:ext cx="8229600" cy="1143000"/>
          </a:xfrm>
        </p:spPr>
        <p:txBody>
          <a:bodyPr/>
          <a:lstStyle/>
          <a:p>
            <a:r>
              <a:rPr lang="en-US" dirty="0" smtClean="0"/>
              <a:t>Simulating Growth in 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750" y="1022623"/>
            <a:ext cx="8229600" cy="309465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Linear Programming</a:t>
            </a:r>
          </a:p>
          <a:p>
            <a:pPr lvl="1"/>
            <a:r>
              <a:rPr lang="en-US" dirty="0" smtClean="0"/>
              <a:t>Each reaction acts as a constraint on the overall model </a:t>
            </a:r>
          </a:p>
          <a:p>
            <a:pPr lvl="1"/>
            <a:r>
              <a:rPr lang="en-US" dirty="0" smtClean="0"/>
              <a:t>Additional limits act as constraints</a:t>
            </a:r>
          </a:p>
          <a:p>
            <a:pPr lvl="1"/>
            <a:r>
              <a:rPr lang="en-US" dirty="0" smtClean="0"/>
              <a:t>These constraints in total form a solution space of possible reaction fluxes</a:t>
            </a:r>
          </a:p>
          <a:p>
            <a:pPr lvl="1"/>
            <a:r>
              <a:rPr lang="en-US" dirty="0" smtClean="0"/>
              <a:t>Find the solution that maximizes the flux through the objective function. </a:t>
            </a:r>
          </a:p>
        </p:txBody>
      </p:sp>
      <p:pic>
        <p:nvPicPr>
          <p:cNvPr id="4" name="Picture 3" descr="flux_analys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04705"/>
            <a:ext cx="8214150" cy="2753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6943" y="6545369"/>
            <a:ext cx="159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Orth</a:t>
            </a:r>
            <a:r>
              <a:rPr lang="en-US" dirty="0" smtClean="0"/>
              <a:t> et al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84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876</Words>
  <Application>Microsoft Macintosh PowerPoint</Application>
  <PresentationFormat>On-screen Show (4:3)</PresentationFormat>
  <Paragraphs>176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Calibri</vt:lpstr>
      <vt:lpstr>Arial</vt:lpstr>
      <vt:lpstr>Office Theme</vt:lpstr>
      <vt:lpstr>Using Metabolic Modeling to Answer Biological Questions</vt:lpstr>
      <vt:lpstr>Outline</vt:lpstr>
      <vt:lpstr>Downloading the Resources we Need</vt:lpstr>
      <vt:lpstr>What we have</vt:lpstr>
      <vt:lpstr>Laptop v Benchtop</vt:lpstr>
      <vt:lpstr>GPR Associations</vt:lpstr>
      <vt:lpstr>PowerPoint Presentation</vt:lpstr>
      <vt:lpstr>Biomass Function</vt:lpstr>
      <vt:lpstr>Simulating Growth in a Model</vt:lpstr>
      <vt:lpstr>E. coli Core Metabolic Model</vt:lpstr>
      <vt:lpstr>PowerPoint Presentation</vt:lpstr>
      <vt:lpstr>Biological Questions</vt:lpstr>
      <vt:lpstr>Downloading PSAMM</vt:lpstr>
      <vt:lpstr>Installing an LP solver and PSAMM 0.18</vt:lpstr>
      <vt:lpstr>A Portable System for the Analysis of Metabolic Models</vt:lpstr>
      <vt:lpstr>YAML Model Format</vt:lpstr>
      <vt:lpstr>Model File</vt:lpstr>
      <vt:lpstr>Reactions File</vt:lpstr>
      <vt:lpstr>Compounds File</vt:lpstr>
      <vt:lpstr>Limits file </vt:lpstr>
      <vt:lpstr>Lets Do Some Computational Biology</vt:lpstr>
      <vt:lpstr>FBA Results</vt:lpstr>
      <vt:lpstr>Lets check out Fermentation versus Respiration </vt:lpstr>
      <vt:lpstr>What reactions are different what are the same?</vt:lpstr>
      <vt:lpstr>Consumption and Production</vt:lpstr>
      <vt:lpstr>Fermentation Byproducts</vt:lpstr>
      <vt:lpstr>PowerPoint Presentation</vt:lpstr>
      <vt:lpstr>Alternative Pathways</vt:lpstr>
      <vt:lpstr>Running FVA</vt:lpstr>
      <vt:lpstr>Another way to check if other pathways can be used</vt:lpstr>
      <vt:lpstr>Fluxchecking</vt:lpstr>
      <vt:lpstr>PowerPoint Presentation</vt:lpstr>
      <vt:lpstr>Finding a Minimal Reaction Network</vt:lpstr>
      <vt:lpstr>Randomsparse</vt:lpstr>
      <vt:lpstr>PowerPoint Presentation</vt:lpstr>
      <vt:lpstr>Other functions in PSAMM</vt:lpstr>
      <vt:lpstr>Other PSAMM Functions</vt:lpstr>
      <vt:lpstr>Future of Modeling in Biology</vt:lpstr>
      <vt:lpstr>Thanks Ya’ll</vt:lpstr>
    </vt:vector>
  </TitlesOfParts>
  <Company>University of Rhode Island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Dufault-Thompson</dc:creator>
  <cp:lastModifiedBy>keitht547@my.uri.edu</cp:lastModifiedBy>
  <cp:revision>115</cp:revision>
  <dcterms:created xsi:type="dcterms:W3CDTF">2016-04-21T19:00:31Z</dcterms:created>
  <dcterms:modified xsi:type="dcterms:W3CDTF">2017-04-12T19:54:22Z</dcterms:modified>
</cp:coreProperties>
</file>